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76" r:id="rId2"/>
    <p:sldId id="342" r:id="rId3"/>
    <p:sldId id="360" r:id="rId4"/>
    <p:sldId id="361" r:id="rId5"/>
    <p:sldId id="362" r:id="rId6"/>
    <p:sldId id="364" r:id="rId7"/>
    <p:sldId id="365" r:id="rId8"/>
    <p:sldId id="374" r:id="rId9"/>
    <p:sldId id="366" r:id="rId10"/>
    <p:sldId id="367" r:id="rId11"/>
    <p:sldId id="370" r:id="rId12"/>
    <p:sldId id="371" r:id="rId13"/>
    <p:sldId id="372" r:id="rId1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3" autoAdjust="0"/>
    <p:restoredTop sz="94103" autoAdjust="0"/>
  </p:normalViewPr>
  <p:slideViewPr>
    <p:cSldViewPr snapToGrid="0" snapToObjects="1">
      <p:cViewPr varScale="1">
        <p:scale>
          <a:sx n="65" d="100"/>
          <a:sy n="65" d="100"/>
        </p:scale>
        <p:origin x="75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9BE24-82B7-4439-955F-DDA48D254B0D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AEA74-037E-4457-920D-DD9D1B89F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6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9873A-C47E-4762-AF98-E2B3DA140C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01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DED6B9-3F1F-4CDF-B8C8-84FB37836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92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DED6B9-3F1F-4CDF-B8C8-84FB3783610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805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6B710-40B3-E047-A16C-3C5BFEC86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687FCC-BE45-394C-B22C-DA1F01EFB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BD949-488F-1240-91E8-85991E07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D5EE0-98EC-3E46-BE19-E40CF6710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7C49D-349F-304C-94F4-3AE85D6C1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2091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ABED4-3BB5-B041-8F2B-50FC8112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54E6B-54FE-E04C-A97F-89F0124DC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464D0-0617-604F-98D6-3368EBF44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19913-CE6B-784B-B751-35FCA640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A1775-A137-2549-B6F8-8AF552A66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8021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58086-37CB-FD4C-A60F-AA76CFE0C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2B3BF-17D8-7446-8599-E168FEBEF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A2F44-9CD0-0742-8862-E4C8ADB0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D9C84-7871-B245-A132-150C0632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C6DAF-A298-3945-98D2-DB9C00ED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344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4CB6B-1F22-4C4C-A2C0-31FE315EC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BFEC3-0F13-4C44-A530-555508DFC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822E1-FFB4-9C4D-84C8-FA9E2A93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F0FA7-8AC7-0948-BEA4-C32BBC90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CA01B-7C7A-0748-A6F7-FC34011E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299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4C3C5-CFD6-A44A-97AA-D4C99487D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BBBEE-E2FD-524F-9927-9514F30E1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616F4-7FA0-574E-8A11-DFED71731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6A97B-B875-4E49-9C9C-4DA0D350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99429-14A8-F341-81EE-2DAB5F3EF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147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5D50-771E-E14C-A25B-65467F92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04F1E-C20F-5C46-8860-EB55E4D40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0564A-F5CD-8847-AFD6-BDA0C172D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54BFE-DE0C-244D-8C4A-DA3B6688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B7906-5D63-314C-B790-0D20FD7E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65FFB-4C4C-2740-860D-9230E069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793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FFB5B-7B4A-634B-937C-77900B488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AA271-0A84-C14A-8A0A-411C9DDB0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0CE371-D2C6-A849-BE57-8E25BA8C8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66D384-AC19-C248-8BD5-9237F5213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20095-2E8F-1C43-84A7-6BB7F5E8D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5700E-0B7E-924D-B718-D162A27B7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4405B-E89D-F149-9DAE-AC462502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A8B2A4-718D-4745-86A1-A227B60A9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1627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DEF3-67E5-574F-8373-FF552C8B0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35836E-6F67-1648-9648-975EA3700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532AD-D104-2949-B8CF-4A68C3EF3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C3652-EC82-0F40-A10D-8A1C7B84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0010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72416D-939F-3040-BBF7-26A21378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6825E2-C666-C848-9A69-F8BF5951A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9A83C-DB5E-984F-816F-A337A8A25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91011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5E794-E9ED-4C4F-9A4F-57003079C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DF949-A74B-EB4A-99D8-BAE1587EE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2B2E11-1522-8E4D-A80A-99C319F68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FBC45-B39A-E348-9251-C48E53B9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2ED3F-3B78-154C-81DF-A5531C6D0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9C5B-C8B7-9543-A605-0C994395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7022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56200-4BAE-474C-9A67-97954E0A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D90F01-8B72-EA4F-89A9-63AFB5DD3E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E8037-F24D-D842-B3B9-3FB0B4668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64FAB-1823-6041-B2FD-DC4D407CE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950E4-1ED3-3B42-B0B6-3629CAC51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9F572-DC93-9F4C-8D3F-F473B24EF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50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74561C-BBF7-5647-92EF-A691B5A08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9EA49-2E2F-3E42-9458-F4C264E79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F69D8-F121-C54C-A191-953035840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59A4C-552F-EC46-857A-3787E818602C}" type="datetimeFigureOut">
              <a:rPr lang="x-none" smtClean="0"/>
              <a:t>2/25/2023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39876-27A3-1845-9546-791919FCC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BDEA5-8AA6-6B4A-91AE-57F902A86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1391A-8A22-AC47-9988-056BCDCF29F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567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T&#7852;P%20HU&#7844;N%20C&#7842;NG%20C&#193;/Ph&#7909;%20l&#7909;c%20VII/06-SLQC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T&#7852;P%20HU&#7844;N%20C&#7842;NG%20C&#193;/Ph&#7909;%20l&#7909;c%20VII/06-SLQC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T&#7852;P%20HU&#7844;N%20C&#7842;NG%20C&#193;/Ph&#7909;%20l&#7909;c%20VII/06-SLQC.docx" TargetMode="External"/><Relationship Id="rId2" Type="http://schemas.openxmlformats.org/officeDocument/2006/relationships/hyperlink" Target="T&#7852;P%20HU&#7844;N%20C&#7842;NG%20C&#193;/Ph&#7909;%20l&#7909;c%20VII/03-GBN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iuublacklist.tongcucthuysan.gov.vn:85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stc.tongcucthuysan.gov.vn/Account/Logon?ReturnUrl=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nf.tongcucthuysan.gov.v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857633" y="4880917"/>
            <a:ext cx="8686800" cy="61371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ỔNG CỤC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THỦY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0433" y="1645508"/>
            <a:ext cx="9144000" cy="1676400"/>
          </a:xfrm>
        </p:spPr>
        <p:txBody>
          <a:bodyPr>
            <a:noAutofit/>
          </a:bodyPr>
          <a:lstStyle/>
          <a:p>
            <a:pPr lvl="1">
              <a:lnSpc>
                <a:spcPct val="110000"/>
              </a:lnSpc>
            </a:pPr>
            <a:r>
              <a:rPr lang="en-US" sz="32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sz="3200" b="1" i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32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SOÁT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3200" b="1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endParaRPr lang="en-US" sz="3200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VÀO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CẢNG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BỐC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DƠ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̃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SẢN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PHẨM</a:t>
            </a:r>
            <a:endParaRPr lang="en-US" sz="3200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7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1065" y="446650"/>
            <a:ext cx="9274210" cy="60048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KIỂM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SOÁT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TÀU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CẢNG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957702"/>
              </p:ext>
            </p:extLst>
          </p:nvPr>
        </p:nvGraphicFramePr>
        <p:xfrm>
          <a:off x="314633" y="1287803"/>
          <a:ext cx="11378379" cy="4870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225413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3333135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8077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134886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Chuyển tải/hỗ trợ cho tàu đã được xác định có hành vi KTTS IUU, trừ trường hợp bất khả kháng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Dánh sách IUU/VNF/VMS/Hồ sơ liên quan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hồ sơ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80776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Ghi, ghi đầy đủ, đúng, nộp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 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quy định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VNF/VMS/NKKT/NKCT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hồ sơ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4918473"/>
                  </a:ext>
                </a:extLst>
              </a:tr>
              <a:tr h="17919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nghề, ngư cụ khai thác bị cấm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19/2018; VNF/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ngư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48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9876" y="363395"/>
            <a:ext cx="8384524" cy="600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5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  <a:r>
              <a:rPr lang="en-US" sz="2400" dirty="0" err="1" smtClean="0">
                <a:solidFill>
                  <a:srgbClr val="0070C0"/>
                </a:solidFill>
              </a:rPr>
              <a:t>GIÁM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SÁT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SẢN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LƯỢNG</a:t>
            </a:r>
            <a:r>
              <a:rPr lang="en-US" sz="2400" dirty="0" smtClean="0">
                <a:solidFill>
                  <a:srgbClr val="0070C0"/>
                </a:solidFill>
              </a:rPr>
              <a:t> (</a:t>
            </a:r>
            <a:r>
              <a:rPr lang="en-US" sz="2400" dirty="0" err="1" smtClean="0">
                <a:solidFill>
                  <a:srgbClr val="0070C0"/>
                </a:solidFill>
              </a:rPr>
              <a:t>TRONG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KHI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BỐC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DỠ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SẢN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PHẨM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492539"/>
              </p:ext>
            </p:extLst>
          </p:nvPr>
        </p:nvGraphicFramePr>
        <p:xfrm>
          <a:off x="337952" y="1345415"/>
          <a:ext cx="11378379" cy="45609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675238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2883310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95294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13112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thác, vận chuyển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cấm khai thác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26/2019/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NĐ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NKKT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Sổ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theo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dõi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TS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bốc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dỡ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3933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kích thước nhỏ 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quy định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Đang đề nghị bổ sung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GBN TS bốc dỡ/Ảnh chụp thực tế sản phẩm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9635776"/>
                  </a:ext>
                </a:extLst>
              </a:tr>
              <a:tr h="21449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trái phép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Danh mục loài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nguy cấp, quý, hiếm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26/2019/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NĐ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-CP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Sổ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theo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dõi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TS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bốc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dỡ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51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4015" y="364528"/>
            <a:ext cx="8013821" cy="6004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5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r>
              <a:rPr lang="en-US" b="1" dirty="0" err="1">
                <a:solidFill>
                  <a:srgbClr val="0070C0"/>
                </a:solidFill>
              </a:rPr>
              <a:t>GIÁM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SÁT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SẢN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LƯỢNG</a:t>
            </a:r>
            <a:r>
              <a:rPr lang="en-US" b="1" dirty="0">
                <a:solidFill>
                  <a:srgbClr val="0070C0"/>
                </a:solidFill>
              </a:rPr>
              <a:t> (</a:t>
            </a:r>
            <a:r>
              <a:rPr lang="en-US" b="1" dirty="0" err="1">
                <a:solidFill>
                  <a:srgbClr val="0070C0"/>
                </a:solidFill>
              </a:rPr>
              <a:t>TRONG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KHI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BỐC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DỠ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SẢN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PHẨM</a:t>
            </a:r>
            <a:r>
              <a:rPr lang="en-US" b="1" dirty="0">
                <a:solidFill>
                  <a:srgbClr val="0070C0"/>
                </a:solidFill>
              </a:rPr>
              <a:t>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925636"/>
              </p:ext>
            </p:extLst>
          </p:nvPr>
        </p:nvGraphicFramePr>
        <p:xfrm>
          <a:off x="420330" y="1150564"/>
          <a:ext cx="11378379" cy="5318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586748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69450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30841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thuỷ sản 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vượt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loài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Đang xây dựng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Sổ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theo</a:t>
                      </a:r>
                      <a:r>
                        <a:rPr lang="en-US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dõi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TS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bốc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 action="ppaction://hlinkfile"/>
                        </a:rPr>
                        <a:t>dỡ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92525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 giấu, giả mạo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hủy chứng cứ vi phạm quy định liên quan đến khai thác,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BVNLTS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Chụp ảnh hồ sơ thực tế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hồ sơ/Ảnh chụp thực tế trên tàu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1038746"/>
                  </a:ext>
                </a:extLst>
              </a:tr>
              <a:tr h="123367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Ngăn cản, chống đối người có thẩm quyền thực hiện kiểm tra, giám sát sự tuân thủ các quy định về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Ghi âm, ghi hình thực tế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File ghi âm, video, hình ảnh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8003059"/>
                  </a:ext>
                </a:extLst>
              </a:tr>
              <a:tr h="169767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Tạm nhập, tái xuất, tạm xuất, tái nhập, chuyển khẩu, quá cảnh qua lãnh thổ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SPTS</a:t>
                      </a:r>
                      <a:r>
                        <a:rPr lang="vi-VN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nguồn gốc từ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báo vào cảng/VNF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chối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97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136" y="2127557"/>
            <a:ext cx="6049297" cy="1325563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TRÂN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TRỌNG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ƠN</a:t>
            </a:r>
            <a:r>
              <a:rPr lang="en-US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183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 47"/>
          <p:cNvSpPr>
            <a:spLocks/>
          </p:cNvSpPr>
          <p:nvPr/>
        </p:nvSpPr>
        <p:spPr bwMode="auto">
          <a:xfrm>
            <a:off x="3189670" y="5140625"/>
            <a:ext cx="2906175" cy="140175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Văn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phòng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</a:t>
            </a:r>
          </a:p>
          <a:p>
            <a:pPr marL="47625" indent="-47625"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Tiếp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tin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tin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vi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47625" indent="-47625"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dõi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nếu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);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7625" indent="-47625"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Kiểm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xử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lý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vi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phạm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8" name=" 47"/>
          <p:cNvSpPr>
            <a:spLocks/>
          </p:cNvSpPr>
          <p:nvPr/>
        </p:nvSpPr>
        <p:spPr bwMode="auto">
          <a:xfrm>
            <a:off x="6509937" y="5140626"/>
            <a:ext cx="2322983" cy="1401751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bộ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trực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 defTabSz="342900"/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theo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dõi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(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nếu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  <a:p>
            <a:pPr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Lưu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hồ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sơ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(36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tháng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  <a:p>
            <a:pPr defTabSz="342900">
              <a:buFontTx/>
              <a:buChar char="-"/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689" y="3305877"/>
            <a:ext cx="625838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01741">
            <a:off x="8416919" y="4630619"/>
            <a:ext cx="1296807" cy="25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 47"/>
          <p:cNvSpPr>
            <a:spLocks/>
          </p:cNvSpPr>
          <p:nvPr/>
        </p:nvSpPr>
        <p:spPr bwMode="auto">
          <a:xfrm>
            <a:off x="597892" y="2727945"/>
            <a:ext cx="2213143" cy="142642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Trực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ban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Tiếp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Ghi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chép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sổ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nếu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có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); 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ca;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VP IUU</a:t>
            </a:r>
          </a:p>
        </p:txBody>
      </p: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15736" y="4668238"/>
            <a:ext cx="1058659" cy="21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0710">
            <a:off x="2170803" y="4591880"/>
            <a:ext cx="1797294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48739">
            <a:off x="5435708" y="4624154"/>
            <a:ext cx="3581946" cy="226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2392637" y="4496077"/>
            <a:ext cx="41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03288" y="2158315"/>
            <a:ext cx="451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07685" y="3064577"/>
            <a:ext cx="470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55891" y="2159197"/>
            <a:ext cx="15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1" name=" 47"/>
          <p:cNvSpPr>
            <a:spLocks/>
          </p:cNvSpPr>
          <p:nvPr/>
        </p:nvSpPr>
        <p:spPr bwMode="auto">
          <a:xfrm>
            <a:off x="609601" y="1230419"/>
            <a:ext cx="1864920" cy="820312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  <a:p>
            <a:pPr algn="ctr" defTabSz="342900"/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báo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vào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ctr"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52643" y="2299987"/>
            <a:ext cx="812639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7052925" y="4335876"/>
            <a:ext cx="474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6b</a:t>
            </a:r>
          </a:p>
        </p:txBody>
      </p:sp>
      <p:sp>
        <p:nvSpPr>
          <p:cNvPr id="32" name=" 50"/>
          <p:cNvSpPr>
            <a:spLocks/>
          </p:cNvSpPr>
          <p:nvPr/>
        </p:nvSpPr>
        <p:spPr bwMode="auto">
          <a:xfrm>
            <a:off x="5054213" y="1209703"/>
            <a:ext cx="1253924" cy="841028"/>
          </a:xfrm>
          <a:prstGeom prst="rect">
            <a:avLst/>
          </a:prstGeom>
          <a:solidFill>
            <a:srgbClr val="C00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Danh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sách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b="1" dirty="0">
                <a:solidFill>
                  <a:srgbClr val="FFFF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</a:t>
            </a:r>
          </a:p>
        </p:txBody>
      </p:sp>
      <p:sp>
        <p:nvSpPr>
          <p:cNvPr id="33" name=" 47"/>
          <p:cNvSpPr>
            <a:spLocks/>
          </p:cNvSpPr>
          <p:nvPr/>
        </p:nvSpPr>
        <p:spPr bwMode="auto">
          <a:xfrm>
            <a:off x="2697579" y="1209703"/>
            <a:ext cx="2085405" cy="841028"/>
          </a:xfrm>
          <a:prstGeom prst="rect">
            <a:avLst/>
          </a:prstGeom>
          <a:solidFill>
            <a:srgbClr val="00B0F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CSDL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quản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lý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 defTabSz="342900"/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VNFISHBASE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 VMS</a:t>
            </a:r>
          </a:p>
          <a:p>
            <a:pPr algn="just" defTabSz="342900"/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Của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BQL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endParaRPr lang="en-US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96448">
            <a:off x="4575479" y="2293580"/>
            <a:ext cx="851933" cy="285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80275" y="2318786"/>
            <a:ext cx="682811" cy="21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 47"/>
          <p:cNvSpPr>
            <a:spLocks/>
          </p:cNvSpPr>
          <p:nvPr/>
        </p:nvSpPr>
        <p:spPr bwMode="auto">
          <a:xfrm>
            <a:off x="6620760" y="1209703"/>
            <a:ext cx="1568200" cy="820174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DS </a:t>
            </a: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 cá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nguy cơ cao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phạm 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IUU</a:t>
            </a:r>
            <a:endParaRPr lang="vi-VN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42900"/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70835">
            <a:off x="5084529" y="2333914"/>
            <a:ext cx="1914361" cy="230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4644575" y="2102813"/>
            <a:ext cx="50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</a:t>
            </a:r>
          </a:p>
        </p:txBody>
      </p:sp>
      <p:sp>
        <p:nvSpPr>
          <p:cNvPr id="49" name="TextBox 48"/>
          <p:cNvSpPr txBox="1"/>
          <p:nvPr/>
        </p:nvSpPr>
        <p:spPr>
          <a:xfrm flipH="1">
            <a:off x="5793882" y="2091744"/>
            <a:ext cx="556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208050" y="4419615"/>
            <a:ext cx="429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684310" y="4419191"/>
            <a:ext cx="39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6a</a:t>
            </a:r>
          </a:p>
        </p:txBody>
      </p:sp>
      <p:sp>
        <p:nvSpPr>
          <p:cNvPr id="50" name=" 47"/>
          <p:cNvSpPr>
            <a:spLocks/>
          </p:cNvSpPr>
          <p:nvPr/>
        </p:nvSpPr>
        <p:spPr bwMode="auto">
          <a:xfrm>
            <a:off x="8438038" y="1226805"/>
            <a:ext cx="1568200" cy="820174"/>
          </a:xfrm>
          <a:prstGeom prst="rect">
            <a:avLst/>
          </a:prstGeom>
          <a:solidFill>
            <a:srgbClr val="92D05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NKKT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vi-VN" sz="1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42900"/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52745">
            <a:off x="5907368" y="2259946"/>
            <a:ext cx="2668940" cy="234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09990" y="2613317"/>
            <a:ext cx="6938047" cy="1634218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 47"/>
          <p:cNvSpPr>
            <a:spLocks/>
          </p:cNvSpPr>
          <p:nvPr/>
        </p:nvSpPr>
        <p:spPr bwMode="auto">
          <a:xfrm>
            <a:off x="10550528" y="2737125"/>
            <a:ext cx="1142494" cy="142200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Giấy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Xác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nhận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nguyên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liệu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TS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khai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thác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9" name="Picture 3">
            <a:extLst>
              <a:ext uri="{FF2B5EF4-FFF2-40B4-BE49-F238E27FC236}">
                <a16:creationId xmlns:a16="http://schemas.microsoft.com/office/drawing/2014/main" id="{B3ED1705-8E0E-D7E4-238B-0A82E33E8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3800" y="3276197"/>
            <a:ext cx="548640" cy="21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10127717" y="3010866"/>
            <a:ext cx="48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 flipH="1">
            <a:off x="6945797" y="2072004"/>
            <a:ext cx="556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3d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 47"/>
          <p:cNvSpPr>
            <a:spLocks/>
          </p:cNvSpPr>
          <p:nvPr/>
        </p:nvSpPr>
        <p:spPr bwMode="auto">
          <a:xfrm>
            <a:off x="3288930" y="2689286"/>
            <a:ext cx="2672489" cy="1465086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Kiểm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tra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trên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dữ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liệu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VNFishbase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/CSDL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defTabSz="342900">
              <a:buFontTx/>
              <a:buChar char="-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Đối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chiếu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DS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cá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IUU;</a:t>
            </a:r>
          </a:p>
          <a:p>
            <a:pPr defTabSz="342900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DS </a:t>
            </a:r>
            <a:r>
              <a:rPr lang="vi-VN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nguy cơ cao </a:t>
            </a:r>
            <a:r>
              <a:rPr lang="en-US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IUU</a:t>
            </a:r>
            <a:endParaRPr lang="vi-VN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defTabSz="342900">
              <a:buFontTx/>
              <a:buChar char="-"/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3" name=" 47"/>
          <p:cNvSpPr>
            <a:spLocks/>
          </p:cNvSpPr>
          <p:nvPr/>
        </p:nvSpPr>
        <p:spPr bwMode="auto">
          <a:xfrm>
            <a:off x="8889528" y="2732364"/>
            <a:ext cx="1142494" cy="1422008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/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ghi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SLTS qua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cảng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4" name=" 47"/>
          <p:cNvSpPr>
            <a:spLocks/>
          </p:cNvSpPr>
          <p:nvPr/>
        </p:nvSpPr>
        <p:spPr bwMode="auto">
          <a:xfrm>
            <a:off x="6509937" y="2727945"/>
            <a:ext cx="1660979" cy="1426427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68580" tIns="34290" rIns="68580" bIns="34290" anchor="t" anchorCtr="0" upright="1">
            <a:noAutofit/>
          </a:bodyPr>
          <a:lstStyle/>
          <a:p>
            <a:pPr algn="ctr" defTabSz="342900"/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Trưởng</a:t>
            </a:r>
            <a:r>
              <a:rPr lang="en-US" sz="16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ca</a:t>
            </a:r>
            <a:endParaRPr lang="en-US" sz="16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Bố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trí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nơi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đậu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tàu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bốc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dỡ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TS;</a:t>
            </a:r>
          </a:p>
          <a:p>
            <a:pPr defTabSz="342900"/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Cử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người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giám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sát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sản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l</a:t>
            </a:r>
            <a:r>
              <a:rPr lang="vi-VN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ượng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043106" y="2999001"/>
            <a:ext cx="41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386902" y="3044076"/>
            <a:ext cx="40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pic>
        <p:nvPicPr>
          <p:cNvPr id="67" name="Picture 3">
            <a:extLst>
              <a:ext uri="{FF2B5EF4-FFF2-40B4-BE49-F238E27FC236}">
                <a16:creationId xmlns:a16="http://schemas.microsoft.com/office/drawing/2014/main" id="{2DC2DE12-C0A2-8564-60D1-F26111A66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364" y="3252443"/>
            <a:ext cx="625838" cy="313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3">
            <a:extLst>
              <a:ext uri="{FF2B5EF4-FFF2-40B4-BE49-F238E27FC236}">
                <a16:creationId xmlns:a16="http://schemas.microsoft.com/office/drawing/2014/main" id="{B3ED1705-8E0E-D7E4-238B-0A82E33E8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916" y="3276198"/>
            <a:ext cx="851164" cy="333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itle 1">
            <a:extLst>
              <a:ext uri="{FF2B5EF4-FFF2-40B4-BE49-F238E27FC236}">
                <a16:creationId xmlns:a16="http://schemas.microsoft.com/office/drawing/2014/main" id="{3238DBE1-18E1-6064-BD71-3BCBD7581D84}"/>
              </a:ext>
            </a:extLst>
          </p:cNvPr>
          <p:cNvSpPr txBox="1">
            <a:spLocks/>
          </p:cNvSpPr>
          <p:nvPr/>
        </p:nvSpPr>
        <p:spPr>
          <a:xfrm>
            <a:off x="264352" y="636217"/>
            <a:ext cx="7116097" cy="4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QUI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715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29" grpId="0" animBg="1"/>
      <p:bldP spid="35" grpId="0"/>
      <p:bldP spid="37" grpId="0"/>
      <p:bldP spid="38" grpId="0"/>
      <p:bldP spid="39" grpId="0"/>
      <p:bldP spid="41" grpId="0" animBg="1"/>
      <p:bldP spid="48" grpId="0"/>
      <p:bldP spid="32" grpId="0" animBg="1"/>
      <p:bldP spid="33" grpId="0" animBg="1"/>
      <p:bldP spid="45" grpId="0" animBg="1"/>
      <p:bldP spid="47" grpId="0"/>
      <p:bldP spid="49" grpId="0"/>
      <p:bldP spid="53" grpId="0"/>
      <p:bldP spid="57" grpId="0"/>
      <p:bldP spid="50" grpId="0" animBg="1"/>
      <p:bldP spid="3" grpId="0" animBg="1"/>
      <p:bldP spid="58" grpId="0" animBg="1"/>
      <p:bldP spid="60" grpId="0"/>
      <p:bldP spid="61" grpId="0"/>
      <p:bldP spid="62" grpId="0" animBg="1"/>
      <p:bldP spid="63" grpId="0" animBg="1"/>
      <p:bldP spid="64" grpId="0" animBg="1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238DBE1-18E1-6064-BD71-3BCBD7581D84}"/>
              </a:ext>
            </a:extLst>
          </p:cNvPr>
          <p:cNvSpPr txBox="1">
            <a:spLocks/>
          </p:cNvSpPr>
          <p:nvPr/>
        </p:nvSpPr>
        <p:spPr>
          <a:xfrm>
            <a:off x="178044" y="252072"/>
            <a:ext cx="8708923" cy="4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/>
              <a:t>2. </a:t>
            </a:r>
            <a:r>
              <a:rPr lang="en-US" sz="2400" b="1" dirty="0" err="1" smtClean="0"/>
              <a:t>DANH</a:t>
            </a:r>
            <a:r>
              <a:rPr lang="en-US" sz="2400" b="1" dirty="0" smtClean="0"/>
              <a:t> </a:t>
            </a:r>
            <a:r>
              <a:rPr lang="en-US" sz="2400" b="1" dirty="0" err="1"/>
              <a:t>MỤC</a:t>
            </a:r>
            <a:r>
              <a:rPr lang="en-US" sz="2400" b="1" dirty="0"/>
              <a:t> </a:t>
            </a:r>
            <a:r>
              <a:rPr lang="en-US" sz="2400" b="1" dirty="0" err="1"/>
              <a:t>KIỂM</a:t>
            </a:r>
            <a:r>
              <a:rPr lang="en-US" sz="2400" b="1" dirty="0"/>
              <a:t> </a:t>
            </a:r>
            <a:r>
              <a:rPr lang="en-US" sz="2400" b="1" dirty="0" err="1"/>
              <a:t>TRA</a:t>
            </a:r>
            <a:r>
              <a:rPr lang="en-US" sz="2400" b="1" dirty="0"/>
              <a:t> </a:t>
            </a:r>
            <a:r>
              <a:rPr lang="en-US" sz="2400" b="1" dirty="0" err="1"/>
              <a:t>TÀU</a:t>
            </a:r>
            <a:r>
              <a:rPr lang="en-US" sz="2400" b="1" dirty="0"/>
              <a:t> VI </a:t>
            </a:r>
            <a:r>
              <a:rPr lang="en-US" sz="2400" b="1" dirty="0" err="1"/>
              <a:t>PHẠM</a:t>
            </a:r>
            <a:r>
              <a:rPr lang="en-US" sz="2400" b="1" dirty="0"/>
              <a:t> </a:t>
            </a:r>
            <a:r>
              <a:rPr lang="en-US" sz="2400" b="1" dirty="0" err="1"/>
              <a:t>HÀNH</a:t>
            </a:r>
            <a:r>
              <a:rPr lang="en-US" sz="2400" b="1" dirty="0"/>
              <a:t> VI </a:t>
            </a:r>
            <a:r>
              <a:rPr lang="en-US" sz="2400" b="1" dirty="0" err="1"/>
              <a:t>KHAI</a:t>
            </a:r>
            <a:r>
              <a:rPr lang="en-US" sz="2400" b="1" dirty="0"/>
              <a:t> </a:t>
            </a:r>
            <a:r>
              <a:rPr lang="en-US" sz="2400" b="1" dirty="0" err="1"/>
              <a:t>THÁC</a:t>
            </a:r>
            <a:r>
              <a:rPr lang="en-US" sz="2400" b="1" dirty="0"/>
              <a:t> </a:t>
            </a:r>
            <a:r>
              <a:rPr lang="en-US" sz="2400" b="1" dirty="0" err="1"/>
              <a:t>IUU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869661"/>
              </p:ext>
            </p:extLst>
          </p:nvPr>
        </p:nvGraphicFramePr>
        <p:xfrm>
          <a:off x="101600" y="863035"/>
          <a:ext cx="11968480" cy="5701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102">
                  <a:extLst>
                    <a:ext uri="{9D8B030D-6E8A-4147-A177-3AD203B41FA5}">
                      <a16:colId xmlns:a16="http://schemas.microsoft.com/office/drawing/2014/main" val="4214998338"/>
                    </a:ext>
                  </a:extLst>
                </a:gridCol>
                <a:gridCol w="8124807">
                  <a:extLst>
                    <a:ext uri="{9D8B030D-6E8A-4147-A177-3AD203B41FA5}">
                      <a16:colId xmlns:a16="http://schemas.microsoft.com/office/drawing/2014/main" val="3415791951"/>
                    </a:ext>
                  </a:extLst>
                </a:gridCol>
                <a:gridCol w="981099">
                  <a:extLst>
                    <a:ext uri="{9D8B030D-6E8A-4147-A177-3AD203B41FA5}">
                      <a16:colId xmlns:a16="http://schemas.microsoft.com/office/drawing/2014/main" val="3253190226"/>
                    </a:ext>
                  </a:extLst>
                </a:gridCol>
                <a:gridCol w="1368011">
                  <a:extLst>
                    <a:ext uri="{9D8B030D-6E8A-4147-A177-3AD203B41FA5}">
                      <a16:colId xmlns:a16="http://schemas.microsoft.com/office/drawing/2014/main" val="3902721252"/>
                    </a:ext>
                  </a:extLst>
                </a:gridCol>
                <a:gridCol w="953461">
                  <a:extLst>
                    <a:ext uri="{9D8B030D-6E8A-4147-A177-3AD203B41FA5}">
                      <a16:colId xmlns:a16="http://schemas.microsoft.com/office/drawing/2014/main" val="1454468790"/>
                    </a:ext>
                  </a:extLst>
                </a:gridCol>
              </a:tblGrid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2808217425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1261929070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783509728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hành vi khai thác IUU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760344855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quyền quản lý của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vùng lãnh thổ khác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992286748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để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theo quy định về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biển quốc tế không thuộc thẩm quyền quản lý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1087117859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 khai thác thuỷ sản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47527397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 hạn ghi trong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882088633"/>
                  </a:ext>
                </a:extLst>
              </a:tr>
              <a:tr h="76429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không quốc tịch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mang quốc tịch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phải là thành viên đ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ể 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vùng biển quốc tế thuộc thẩm quyền quản lý của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4286261966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 không đầy đủ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vận hành thiết bị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TTLL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426145325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GCN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cơ sở đủ điều kiện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925256401"/>
                  </a:ext>
                </a:extLst>
              </a:tr>
              <a:tr h="2547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sai vùng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1075053204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cấm khai thác, trong thời gian cấm khai thác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649981287"/>
                  </a:ext>
                </a:extLst>
              </a:tr>
              <a:tr h="50952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Chuyển tải/hỗ trợ cho tàu đã được xác định có hành vi KTTS IUU, trừ trường hợp bất khả kháng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339246306"/>
                  </a:ext>
                </a:extLst>
              </a:tr>
              <a:tr h="3712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Ghi, ghi đầy đủ, đúng, nộp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 KTTS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BC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quy định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1361548181"/>
                  </a:ext>
                </a:extLst>
              </a:tr>
              <a:tr h="2569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nghề, ngư cụ khai thác bị cấm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18" marR="44418" marT="0" marB="0" anchor="ctr"/>
                </a:tc>
                <a:extLst>
                  <a:ext uri="{0D108BD9-81ED-4DB2-BD59-A6C34878D82A}">
                    <a16:rowId xmlns:a16="http://schemas.microsoft.com/office/drawing/2014/main" val="112888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68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780491"/>
              </p:ext>
            </p:extLst>
          </p:nvPr>
        </p:nvGraphicFramePr>
        <p:xfrm>
          <a:off x="79633" y="978040"/>
          <a:ext cx="11988799" cy="5686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545">
                  <a:extLst>
                    <a:ext uri="{9D8B030D-6E8A-4147-A177-3AD203B41FA5}">
                      <a16:colId xmlns:a16="http://schemas.microsoft.com/office/drawing/2014/main" val="1128632934"/>
                    </a:ext>
                  </a:extLst>
                </a:gridCol>
                <a:gridCol w="8682320">
                  <a:extLst>
                    <a:ext uri="{9D8B030D-6E8A-4147-A177-3AD203B41FA5}">
                      <a16:colId xmlns:a16="http://schemas.microsoft.com/office/drawing/2014/main" val="376086732"/>
                    </a:ext>
                  </a:extLst>
                </a:gridCol>
                <a:gridCol w="888476">
                  <a:extLst>
                    <a:ext uri="{9D8B030D-6E8A-4147-A177-3AD203B41FA5}">
                      <a16:colId xmlns:a16="http://schemas.microsoft.com/office/drawing/2014/main" val="1219286431"/>
                    </a:ext>
                  </a:extLst>
                </a:gridCol>
                <a:gridCol w="1000940">
                  <a:extLst>
                    <a:ext uri="{9D8B030D-6E8A-4147-A177-3AD203B41FA5}">
                      <a16:colId xmlns:a16="http://schemas.microsoft.com/office/drawing/2014/main" val="3267794899"/>
                    </a:ext>
                  </a:extLst>
                </a:gridCol>
                <a:gridCol w="753518">
                  <a:extLst>
                    <a:ext uri="{9D8B030D-6E8A-4147-A177-3AD203B41FA5}">
                      <a16:colId xmlns:a16="http://schemas.microsoft.com/office/drawing/2014/main" val="539990068"/>
                    </a:ext>
                  </a:extLst>
                </a:gridCol>
              </a:tblGrid>
              <a:tr h="40971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KHAI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3286089583"/>
                  </a:ext>
                </a:extLst>
              </a:tr>
              <a:tr h="53989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thác, vận chuyển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cấm khai thác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2032547791"/>
                  </a:ext>
                </a:extLst>
              </a:tr>
              <a:tr h="5404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kích thước nhỏ h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quy định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337780759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trái phép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Danh mục loài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nguy cấp, quý, hiếm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2567221319"/>
                  </a:ext>
                </a:extLst>
              </a:tr>
              <a:tr h="59339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thuỷ sản 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vượt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theo loài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894108976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 giấu, giả mạo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hủy chứng cứ vi phạm quy định liên quan đến khai thác,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BVNLTS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2097413956"/>
                  </a:ext>
                </a:extLst>
              </a:tr>
              <a:tr h="114439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Ngăn cản, chống đối người có thẩm quyền thực hiện kiểm tra, giám sát sự tuân thủ các quy định về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1859805655"/>
                  </a:ext>
                </a:extLst>
              </a:tr>
              <a:tr h="81943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Tạm nhập, tái xuất, tạm xuất, tái nhập, chuyển khẩu, quá cảnh qua lãnh thổ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SPTS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có nguồn gốc từ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7" marR="42567" marT="0" marB="0" anchor="ctr"/>
                </a:tc>
                <a:extLst>
                  <a:ext uri="{0D108BD9-81ED-4DB2-BD59-A6C34878D82A}">
                    <a16:rowId xmlns:a16="http://schemas.microsoft.com/office/drawing/2014/main" val="446297332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3238DBE1-18E1-6064-BD71-3BCBD7581D84}"/>
              </a:ext>
            </a:extLst>
          </p:cNvPr>
          <p:cNvSpPr txBox="1">
            <a:spLocks/>
          </p:cNvSpPr>
          <p:nvPr/>
        </p:nvSpPr>
        <p:spPr>
          <a:xfrm>
            <a:off x="228799" y="263255"/>
            <a:ext cx="8708923" cy="4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/>
              <a:t>2. </a:t>
            </a:r>
            <a:r>
              <a:rPr lang="en-US" sz="2400" b="1" dirty="0" err="1" smtClean="0"/>
              <a:t>DANH</a:t>
            </a:r>
            <a:r>
              <a:rPr lang="en-US" sz="2400" b="1" dirty="0" smtClean="0"/>
              <a:t> </a:t>
            </a:r>
            <a:r>
              <a:rPr lang="en-US" sz="2400" b="1" dirty="0"/>
              <a:t>MỤC KIỂM TRA TÀU VI PHẠM HÀNH VI KHAI THÁC IUU (TIẾP)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381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303" y="8700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CÁCH</a:t>
            </a:r>
            <a:r>
              <a:rPr lang="en-US" b="1" dirty="0" smtClean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XÁC</a:t>
            </a:r>
            <a:r>
              <a:rPr lang="en-US" b="1" dirty="0"/>
              <a:t> MINH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smtClean="0"/>
              <a:t>TIN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Xác</a:t>
            </a:r>
            <a:r>
              <a:rPr lang="en-US" dirty="0"/>
              <a:t> minh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/>
              <a:t>minh</a:t>
            </a:r>
          </a:p>
          <a:p>
            <a:pPr>
              <a:buFontTx/>
              <a:buChar char="-"/>
            </a:pPr>
            <a:r>
              <a:rPr lang="en-US" dirty="0" err="1"/>
              <a:t>Hồ</a:t>
            </a:r>
            <a:r>
              <a:rPr lang="en-US" dirty="0"/>
              <a:t> </a:t>
            </a:r>
            <a:r>
              <a:rPr lang="en-US" dirty="0" err="1"/>
              <a:t>sơ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tàu</a:t>
            </a:r>
            <a:r>
              <a:rPr lang="en-US" dirty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/>
              <a:t>cá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minh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hlinkClick r:id="rId2" action="ppaction://hlinkfile"/>
              </a:rPr>
              <a:t>Giấy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Biên</a:t>
            </a:r>
            <a:r>
              <a:rPr lang="en-US" dirty="0" smtClean="0">
                <a:hlinkClick r:id="rId2" action="ppaction://hlinkfile"/>
              </a:rPr>
              <a:t> </a:t>
            </a:r>
            <a:r>
              <a:rPr lang="en-US" dirty="0" err="1" smtClean="0">
                <a:hlinkClick r:id="rId2" action="ppaction://hlinkfile"/>
              </a:rPr>
              <a:t>nhận</a:t>
            </a:r>
            <a:r>
              <a:rPr lang="en-US" dirty="0" smtClean="0"/>
              <a:t>/</a:t>
            </a:r>
            <a:r>
              <a:rPr lang="en-US" dirty="0" err="1" smtClean="0">
                <a:hlinkClick r:id="rId3" action="ppaction://hlinkfile"/>
              </a:rPr>
              <a:t>Sổ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theo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 smtClean="0">
                <a:hlinkClick r:id="rId3" action="ppaction://hlinkfile"/>
              </a:rPr>
              <a:t>dõi</a:t>
            </a:r>
            <a:r>
              <a:rPr lang="en-US" dirty="0" smtClean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TS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bốc</a:t>
            </a:r>
            <a:r>
              <a:rPr lang="en-US" dirty="0">
                <a:hlinkClick r:id="rId3" action="ppaction://hlinkfile"/>
              </a:rPr>
              <a:t> </a:t>
            </a:r>
            <a:r>
              <a:rPr lang="en-US" dirty="0" err="1">
                <a:hlinkClick r:id="rId3" action="ppaction://hlinkfile"/>
              </a:rPr>
              <a:t>dỡ</a:t>
            </a:r>
            <a:r>
              <a:rPr lang="en-US" dirty="0">
                <a:hlinkClick r:id="rId3" action="ppaction://hlinkfile"/>
              </a:rPr>
              <a:t> qua </a:t>
            </a:r>
            <a:r>
              <a:rPr lang="en-US" dirty="0" err="1">
                <a:hlinkClick r:id="rId3" action="ppaction://hlinkfile"/>
              </a:rPr>
              <a:t>cảng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</a:t>
            </a:r>
            <a:r>
              <a:rPr lang="en-US" dirty="0" err="1"/>
              <a:t>chứng</a:t>
            </a:r>
            <a:r>
              <a:rPr lang="en-US" dirty="0"/>
              <a:t> minh </a:t>
            </a:r>
            <a:r>
              <a:rPr lang="en-US" dirty="0" err="1"/>
              <a:t>không</a:t>
            </a:r>
            <a:r>
              <a:rPr lang="en-US" dirty="0"/>
              <a:t> vi </a:t>
            </a:r>
            <a:r>
              <a:rPr lang="en-US" dirty="0" err="1"/>
              <a:t>phạm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thác</a:t>
            </a:r>
            <a:r>
              <a:rPr lang="en-US" dirty="0"/>
              <a:t> </a:t>
            </a:r>
            <a:r>
              <a:rPr lang="en-US" dirty="0" err="1"/>
              <a:t>IUU</a:t>
            </a:r>
            <a:r>
              <a:rPr lang="en-US" dirty="0"/>
              <a:t> </a:t>
            </a:r>
            <a:r>
              <a:rPr lang="en-US" dirty="0" err="1"/>
              <a:t>khác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20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4632" y="1047135"/>
            <a:ext cx="10551075" cy="600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err="1" smtClean="0">
                <a:solidFill>
                  <a:srgbClr val="0070C0"/>
                </a:solidFill>
              </a:rPr>
              <a:t>KIỂM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SOÁT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CÁ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VÀO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CẢNG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TRƯỚC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PHẨM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83061"/>
              </p:ext>
            </p:extLst>
          </p:nvPr>
        </p:nvGraphicFramePr>
        <p:xfrm>
          <a:off x="420330" y="1806735"/>
          <a:ext cx="11378379" cy="4165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2920180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4638368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92588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HÀNH VI KHAI THÁC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9765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Danh sách tàu cá IUU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err="1">
                          <a:effectLst/>
                        </a:rPr>
                        <a:t>Trang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 </a:t>
                      </a:r>
                      <a:r>
                        <a:rPr lang="en-US" sz="2400" dirty="0" err="1">
                          <a:effectLst/>
                        </a:rPr>
                        <a:t>điện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tử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của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Tổng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cục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Thủy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sản</a:t>
                      </a:r>
                      <a:endParaRPr lang="en-US" sz="24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>
                          <a:effectLst/>
                          <a:hlinkClick r:id="rId2"/>
                        </a:rPr>
                        <a:t>http://</a:t>
                      </a:r>
                      <a:r>
                        <a:rPr lang="en-US" sz="2400" u="sng" dirty="0" err="1">
                          <a:effectLst/>
                          <a:hlinkClick r:id="rId2"/>
                        </a:rPr>
                        <a:t>iuublacklist.tongcucthuysan.gov.vn:85</a:t>
                      </a:r>
                      <a:r>
                        <a:rPr lang="en-US" sz="2400" u="sng" dirty="0">
                          <a:effectLst/>
                          <a:hlinkClick r:id="rId2"/>
                        </a:rPr>
                        <a:t>/</a:t>
                      </a:r>
                      <a:r>
                        <a:rPr lang="en-US" sz="2400" dirty="0">
                          <a:effectLst/>
                          <a:hlinkClick r:id="rId2"/>
                        </a:rPr>
                        <a:t> </a:t>
                      </a:r>
                      <a:r>
                        <a:rPr lang="en-US" sz="2400" dirty="0">
                          <a:effectLst/>
                        </a:rPr>
                        <a:t>(</a:t>
                      </a:r>
                      <a:r>
                        <a:rPr lang="en-US" sz="2400" dirty="0" err="1">
                          <a:effectLst/>
                        </a:rPr>
                        <a:t>Danh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sách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Ảnh chụp màn hình/Danh sách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226326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Danh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sách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tàu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cá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có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nguy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cơ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cao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phạm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27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32254" y="446650"/>
            <a:ext cx="8862318" cy="6004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4. </a:t>
            </a:r>
            <a:r>
              <a:rPr lang="en-US" dirty="0" err="1">
                <a:solidFill>
                  <a:srgbClr val="0070C0"/>
                </a:solidFill>
              </a:rPr>
              <a:t>KIỂM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SOÁT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TÀU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CẢNG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TRƯỚC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SẢN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PHẨM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572644"/>
              </p:ext>
            </p:extLst>
          </p:nvPr>
        </p:nvGraphicFramePr>
        <p:xfrm>
          <a:off x="420330" y="1330735"/>
          <a:ext cx="11378379" cy="4896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100051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3458497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3111909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123880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Nguồn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154483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vùng biển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thuộc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vực,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vùng lãnh thổ khác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thống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(VMS)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gstc.tongcucthuysan.gov.vn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/Account/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Logon?ReturnUrl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=%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2f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hình/TB của CQTQ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102987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để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theo quy định về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KT&amp;BVNLTS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biển quốc tế không thuộc thẩm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IUU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/VMS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/TB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quyền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9247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35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5778" y="363395"/>
            <a:ext cx="9249497" cy="60048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KIỂM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SOÁT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TÀU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CẢNG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464991"/>
              </p:ext>
            </p:extLst>
          </p:nvPr>
        </p:nvGraphicFramePr>
        <p:xfrm>
          <a:off x="140045" y="1161534"/>
          <a:ext cx="11920151" cy="4974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554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926227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3624649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2899721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5519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Nguồn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thông</a:t>
                      </a:r>
                      <a:r>
                        <a:rPr lang="en-US" sz="2400" dirty="0">
                          <a:effectLst/>
                        </a:rPr>
                        <a:t> tin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120355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 khai thác thuỷ sản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CSDL QG ngành thủy sản </a:t>
                      </a:r>
                      <a:r>
                        <a:rPr lang="en-US" sz="2400" u="sng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https://vnf.tongcucthuysan.gov.vn/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(VNF)/Giấy phép KTTS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GPKT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113017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Khai thác 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 hạn ghi trong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 phép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VNF/Giấy phép KTTS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GPKT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5766566"/>
                  </a:ext>
                </a:extLst>
              </a:tr>
              <a:tr h="180533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 dụng tàu cá không quốc tịch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mang quốc tịch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QG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không phải là thành viên đ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ể 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trái phép trong vùng biển quốc tế thuộc thẩm quyền quản lý của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TCQLNC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khu vực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VNF, Giấy phép KTTS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/TB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quyền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9247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098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5779" y="385790"/>
            <a:ext cx="8475140" cy="6004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4</a:t>
            </a:r>
            <a:r>
              <a:rPr lang="en-US" dirty="0" smtClean="0">
                <a:solidFill>
                  <a:srgbClr val="0070C0"/>
                </a:solidFill>
              </a:rPr>
              <a:t>. </a:t>
            </a:r>
            <a:r>
              <a:rPr lang="en-US" dirty="0" err="1">
                <a:solidFill>
                  <a:srgbClr val="0070C0"/>
                </a:solidFill>
              </a:rPr>
              <a:t>KIỂM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SOÁT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TÀU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CẢNG</a:t>
            </a:r>
            <a:r>
              <a:rPr lang="en-US" dirty="0">
                <a:solidFill>
                  <a:srgbClr val="0070C0"/>
                </a:solidFill>
              </a:rPr>
              <a:t> (</a:t>
            </a:r>
            <a:r>
              <a:rPr lang="en-US" dirty="0" err="1">
                <a:solidFill>
                  <a:srgbClr val="0070C0"/>
                </a:solidFill>
              </a:rPr>
              <a:t>TRƯỚC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KHI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BỐC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DỠ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SẢN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PHẨM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2564"/>
              </p:ext>
            </p:extLst>
          </p:nvPr>
        </p:nvGraphicFramePr>
        <p:xfrm>
          <a:off x="365853" y="1058223"/>
          <a:ext cx="11378379" cy="5139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922">
                  <a:extLst>
                    <a:ext uri="{9D8B030D-6E8A-4147-A177-3AD203B41FA5}">
                      <a16:colId xmlns:a16="http://schemas.microsoft.com/office/drawing/2014/main" val="1716172134"/>
                    </a:ext>
                  </a:extLst>
                </a:gridCol>
                <a:gridCol w="4449097">
                  <a:extLst>
                    <a:ext uri="{9D8B030D-6E8A-4147-A177-3AD203B41FA5}">
                      <a16:colId xmlns:a16="http://schemas.microsoft.com/office/drawing/2014/main" val="3832211255"/>
                    </a:ext>
                  </a:extLst>
                </a:gridCol>
                <a:gridCol w="3684638">
                  <a:extLst>
                    <a:ext uri="{9D8B030D-6E8A-4147-A177-3AD203B41FA5}">
                      <a16:colId xmlns:a16="http://schemas.microsoft.com/office/drawing/2014/main" val="1410064538"/>
                    </a:ext>
                  </a:extLst>
                </a:gridCol>
                <a:gridCol w="2536722">
                  <a:extLst>
                    <a:ext uri="{9D8B030D-6E8A-4147-A177-3AD203B41FA5}">
                      <a16:colId xmlns:a16="http://schemas.microsoft.com/office/drawing/2014/main" val="908271469"/>
                    </a:ext>
                  </a:extLst>
                </a:gridCol>
              </a:tblGrid>
              <a:tr h="5072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TT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HÀNH</a:t>
                      </a:r>
                      <a:r>
                        <a:rPr lang="en-US" sz="2400" dirty="0">
                          <a:effectLst/>
                        </a:rPr>
                        <a:t> VI </a:t>
                      </a:r>
                      <a:r>
                        <a:rPr lang="en-US" sz="2400" dirty="0" err="1">
                          <a:effectLst/>
                        </a:rPr>
                        <a:t>KHAI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THÁC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IUU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Nguồn thông tin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BẰNG CHỨNG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094046955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 bị không đầy đủ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 vận hành thiết bị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TTLL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và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VMS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328012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GCN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cơ sở đủ điều kiện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VNF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CN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Bản chụp GCN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1201905"/>
                  </a:ext>
                </a:extLst>
              </a:tr>
              <a:tr h="113084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thác sai vùng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IV-A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26/2019/NĐ-CP; VMS/NKKT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 chụp màn hình/Bản chụp NKKT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4956652"/>
                  </a:ext>
                </a:extLst>
              </a:tr>
              <a:tr h="12399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KTTS</a:t>
                      </a:r>
                      <a:r>
                        <a:rPr lang="vi-VN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trong vùng cấm khai thác, trong thời gian cấm khai thác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lục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III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19/2018; VMS/NKKT</a:t>
                      </a:r>
                      <a:endParaRPr lang="en-US" sz="2400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chụp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NKKT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175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169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5554</TotalTime>
  <Words>1392</Words>
  <Application>Microsoft Office PowerPoint</Application>
  <PresentationFormat>Widescreen</PresentationFormat>
  <Paragraphs>291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TRÂN TRỌNG CÁM ƠN!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TỔNG CỤC THUỶ SẢN VỤ KHAI THÁC THUỶ SẢN</dc:title>
  <dc:creator>Linh Thuy</dc:creator>
  <cp:lastModifiedBy>VDH</cp:lastModifiedBy>
  <cp:revision>3212</cp:revision>
  <dcterms:created xsi:type="dcterms:W3CDTF">2020-02-19T03:38:07Z</dcterms:created>
  <dcterms:modified xsi:type="dcterms:W3CDTF">2023-02-25T09:36:30Z</dcterms:modified>
</cp:coreProperties>
</file>