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73" r:id="rId3"/>
    <p:sldId id="263" r:id="rId4"/>
    <p:sldId id="258" r:id="rId5"/>
    <p:sldId id="262" r:id="rId6"/>
    <p:sldId id="264" r:id="rId7"/>
    <p:sldId id="260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1C1C0-972D-44C3-91D0-0B5C58248D8E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EE137-E2F1-4E09-B2DF-D99331643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2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873A-C47E-4762-AF98-E2B3DA140C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10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ED6B9-3F1F-4CDF-B8C8-84FB37836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86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ED6B9-3F1F-4CDF-B8C8-84FB37836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48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AAE1-47CC-4959-8FF6-45F5F4BDE85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B547-C38B-400B-B1F7-388FBC283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8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AAE1-47CC-4959-8FF6-45F5F4BDE85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B547-C38B-400B-B1F7-388FBC283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1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AAE1-47CC-4959-8FF6-45F5F4BDE85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B547-C38B-400B-B1F7-388FBC283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7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AAE1-47CC-4959-8FF6-45F5F4BDE85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B547-C38B-400B-B1F7-388FBC283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2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AAE1-47CC-4959-8FF6-45F5F4BDE85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B547-C38B-400B-B1F7-388FBC283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2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AAE1-47CC-4959-8FF6-45F5F4BDE85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B547-C38B-400B-B1F7-388FBC283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9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AAE1-47CC-4959-8FF6-45F5F4BDE85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B547-C38B-400B-B1F7-388FBC283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AAE1-47CC-4959-8FF6-45F5F4BDE85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B547-C38B-400B-B1F7-388FBC283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9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AAE1-47CC-4959-8FF6-45F5F4BDE85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B547-C38B-400B-B1F7-388FBC283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4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AAE1-47CC-4959-8FF6-45F5F4BDE85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B547-C38B-400B-B1F7-388FBC283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1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AAE1-47CC-4959-8FF6-45F5F4BDE85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B547-C38B-400B-B1F7-388FBC283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6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7AAE1-47CC-4959-8FF6-45F5F4BDE856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9B547-C38B-400B-B1F7-388FBC283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7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E:\1%20KTTS\C&#7843;ng%20c&#225;\T&#7852;P%20HU&#7844;N%20C&#7842;NG%20C&#193;\Ph&#7909;%20l&#7909;c%20VII\03-PL.II%20TT21-BBCC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E:\1%20KTTS\C&#7843;ng%20c&#225;\T&#7852;P%20HU&#7844;N%20C&#7842;NG%20C&#193;\Ph&#7909;%20l&#7909;c%20VII\04-BBKTRC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981200" y="5048410"/>
            <a:ext cx="8686800" cy="6236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</a:t>
            </a:r>
            <a:r>
              <a:rPr lang="vi-V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CỤC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 SẢN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798" y="1911403"/>
            <a:ext cx="9144000" cy="1676400"/>
          </a:xfrm>
        </p:spPr>
        <p:txBody>
          <a:bodyPr>
            <a:noAutofit/>
          </a:bodyPr>
          <a:lstStyle/>
          <a:p>
            <a:pPr lvl="1">
              <a:lnSpc>
                <a:spcPct val="110000"/>
              </a:lnSpc>
            </a:pP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32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32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32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32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CẢNG</a:t>
            </a:r>
            <a:r>
              <a:rPr lang="en-US" sz="32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32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96" y="2009509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TRÂN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TRỌNG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CÁM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ƠN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333" y="145766"/>
            <a:ext cx="7322244" cy="979581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NỘI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627" y="1418371"/>
            <a:ext cx="5508812" cy="207018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CẢNG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CẢNG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305" y="1125347"/>
            <a:ext cx="5141845" cy="314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876" y="3488551"/>
            <a:ext cx="5475429" cy="31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5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endParaRPr lang="en-US" sz="24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100%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&gt;=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24m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endParaRPr lang="en-US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- 20%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ngừ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- 10%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- 5%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347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427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 47"/>
          <p:cNvSpPr>
            <a:spLocks/>
          </p:cNvSpPr>
          <p:nvPr/>
        </p:nvSpPr>
        <p:spPr bwMode="auto">
          <a:xfrm>
            <a:off x="6383680" y="4832330"/>
            <a:ext cx="923774" cy="1278081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342900"/>
            <a:r>
              <a:rPr lang="en-US" sz="15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Vi </a:t>
            </a:r>
            <a:r>
              <a:rPr lang="en-US" sz="150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phạm</a:t>
            </a:r>
            <a:endParaRPr lang="en-US" sz="15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 defTabSz="342900"/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Lập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biên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bản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xử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phạt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vi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phạm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HC</a:t>
            </a:r>
          </a:p>
        </p:txBody>
      </p:sp>
      <p:sp>
        <p:nvSpPr>
          <p:cNvPr id="15" name=" 49"/>
          <p:cNvSpPr>
            <a:spLocks/>
          </p:cNvSpPr>
          <p:nvPr/>
        </p:nvSpPr>
        <p:spPr bwMode="auto">
          <a:xfrm>
            <a:off x="7684052" y="4818165"/>
            <a:ext cx="977114" cy="1278081"/>
          </a:xfrm>
          <a:prstGeom prst="rect">
            <a:avLst/>
          </a:prstGeom>
          <a:solidFill>
            <a:srgbClr val="FF3399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342900"/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Ban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hành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QĐịnh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xử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phạt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vi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phạm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HC</a:t>
            </a:r>
          </a:p>
        </p:txBody>
      </p:sp>
      <p:sp>
        <p:nvSpPr>
          <p:cNvPr id="16" name=" 47"/>
          <p:cNvSpPr>
            <a:spLocks/>
          </p:cNvSpPr>
          <p:nvPr/>
        </p:nvSpPr>
        <p:spPr bwMode="auto">
          <a:xfrm>
            <a:off x="4304694" y="2783513"/>
            <a:ext cx="3555065" cy="1562468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342900"/>
            <a:r>
              <a:rPr lang="en-US" sz="16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Văn</a:t>
            </a:r>
            <a:r>
              <a:rPr lang="en-US" sz="16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phòng</a:t>
            </a:r>
            <a:r>
              <a:rPr lang="en-US" sz="16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IUU</a:t>
            </a:r>
          </a:p>
          <a:p>
            <a:pPr defTabSz="342900"/>
            <a:r>
              <a:rPr lang="en-US" sz="15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- 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Tiếp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nhận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thông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tin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vào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cảng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 defTabSz="342900"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Kiểm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tra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thông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tin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của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với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dữ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liệu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. </a:t>
            </a:r>
          </a:p>
          <a:p>
            <a:pPr defTabSz="342900"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Xác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định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phải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kiểm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tra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(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theo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tỷ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lệ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các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có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dấu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hiệu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VP)</a:t>
            </a:r>
          </a:p>
          <a:p>
            <a:pPr marL="257175" indent="-257175" defTabSz="342900">
              <a:buFontTx/>
              <a:buChar char="-"/>
            </a:pPr>
            <a:endParaRPr lang="en-US" sz="15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 47"/>
          <p:cNvSpPr>
            <a:spLocks/>
          </p:cNvSpPr>
          <p:nvPr/>
        </p:nvSpPr>
        <p:spPr bwMode="auto">
          <a:xfrm>
            <a:off x="9084605" y="4842792"/>
            <a:ext cx="1004798" cy="1267619"/>
          </a:xfrm>
          <a:prstGeom prst="rect">
            <a:avLst/>
          </a:prstGeom>
          <a:solidFill>
            <a:srgbClr val="FF33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342900"/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Thi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hành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QĐ 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xử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phat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vi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phạm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HC</a:t>
            </a:r>
          </a:p>
        </p:txBody>
      </p:sp>
      <p:sp>
        <p:nvSpPr>
          <p:cNvPr id="18" name=" 47"/>
          <p:cNvSpPr>
            <a:spLocks/>
          </p:cNvSpPr>
          <p:nvPr/>
        </p:nvSpPr>
        <p:spPr bwMode="auto">
          <a:xfrm>
            <a:off x="4312893" y="4832331"/>
            <a:ext cx="1595104" cy="1278081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342900">
              <a:buFontTx/>
              <a:buChar char="-"/>
            </a:pP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Tổ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chức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kiểm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tra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(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hồ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sơ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thực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tế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)</a:t>
            </a:r>
          </a:p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-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Lập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biên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bản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kiểm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tra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(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mẫu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03. PLII)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98917" y="2374292"/>
            <a:ext cx="428829" cy="24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71" y="5571695"/>
            <a:ext cx="428829" cy="31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026" y="5571695"/>
            <a:ext cx="428829" cy="31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448" y="5572643"/>
            <a:ext cx="428829" cy="31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 47"/>
          <p:cNvSpPr>
            <a:spLocks/>
          </p:cNvSpPr>
          <p:nvPr/>
        </p:nvSpPr>
        <p:spPr bwMode="auto">
          <a:xfrm>
            <a:off x="1949886" y="1295401"/>
            <a:ext cx="1250514" cy="86857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342900"/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21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cá</a:t>
            </a:r>
            <a:endParaRPr lang="en-US" sz="2100" b="1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algn="ctr" defTabSz="342900"/>
            <a:r>
              <a:rPr lang="en-US" sz="21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Thông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báo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vào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cảng</a:t>
            </a:r>
            <a:endParaRPr lang="en-US" sz="13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3273">
            <a:off x="6989523" y="2359531"/>
            <a:ext cx="696796" cy="23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18639" y="5571695"/>
            <a:ext cx="696787" cy="23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78" y="3085616"/>
            <a:ext cx="1042511" cy="17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60222" y="3221092"/>
            <a:ext cx="852488" cy="28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 47"/>
          <p:cNvSpPr>
            <a:spLocks/>
          </p:cNvSpPr>
          <p:nvPr/>
        </p:nvSpPr>
        <p:spPr bwMode="auto">
          <a:xfrm>
            <a:off x="1950725" y="2608533"/>
            <a:ext cx="1525096" cy="1395519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342900"/>
            <a:r>
              <a:rPr lang="en-US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Trưc</a:t>
            </a:r>
            <a:r>
              <a:rPr lang="en-US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ban </a:t>
            </a:r>
            <a:r>
              <a:rPr lang="en-US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cảng</a:t>
            </a:r>
            <a:r>
              <a:rPr lang="en-US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 defTabSz="342900">
              <a:buFontTx/>
              <a:buChar char="-"/>
            </a:pP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Tiếp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nhận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thông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tin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vào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cảng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, </a:t>
            </a:r>
          </a:p>
          <a:p>
            <a:pPr defTabSz="342900">
              <a:buFontTx/>
              <a:buChar char="-"/>
            </a:pP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Vào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sổ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Thông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báo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cho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VP IUU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8212" y="2316103"/>
            <a:ext cx="415540" cy="2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 50"/>
          <p:cNvSpPr>
            <a:spLocks/>
          </p:cNvSpPr>
          <p:nvPr/>
        </p:nvSpPr>
        <p:spPr bwMode="auto">
          <a:xfrm>
            <a:off x="7274594" y="1240152"/>
            <a:ext cx="1260271" cy="1061733"/>
          </a:xfrm>
          <a:prstGeom prst="rect">
            <a:avLst/>
          </a:prstGeom>
          <a:solidFill>
            <a:srgbClr val="FF33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342900"/>
            <a:r>
              <a:rPr lang="en-US" sz="1500" b="1" dirty="0" err="1">
                <a:solidFill>
                  <a:srgbClr val="00FFFF"/>
                </a:solidFill>
                <a:latin typeface="Calibri"/>
                <a:ea typeface="Calibri"/>
                <a:cs typeface="Times New Roman"/>
              </a:rPr>
              <a:t>Danh</a:t>
            </a:r>
            <a:r>
              <a:rPr lang="en-US" sz="1500" b="1" dirty="0">
                <a:solidFill>
                  <a:srgbClr val="00FF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b="1" dirty="0" err="1">
                <a:solidFill>
                  <a:srgbClr val="00FFFF"/>
                </a:solidFill>
                <a:latin typeface="Calibri"/>
                <a:ea typeface="Calibri"/>
                <a:cs typeface="Times New Roman"/>
              </a:rPr>
              <a:t>sách</a:t>
            </a:r>
            <a:r>
              <a:rPr lang="en-US" sz="1500" b="1" dirty="0">
                <a:solidFill>
                  <a:srgbClr val="00FF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b="1" dirty="0" err="1">
                <a:solidFill>
                  <a:srgbClr val="00FFFF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1500" b="1" dirty="0">
                <a:solidFill>
                  <a:srgbClr val="00FF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b="1" dirty="0" err="1">
                <a:solidFill>
                  <a:srgbClr val="00FFFF"/>
                </a:solidFill>
                <a:latin typeface="Calibri"/>
                <a:ea typeface="Calibri"/>
                <a:cs typeface="Times New Roman"/>
              </a:rPr>
              <a:t>cá</a:t>
            </a:r>
            <a:r>
              <a:rPr lang="en-US" sz="1500" b="1" dirty="0">
                <a:solidFill>
                  <a:srgbClr val="00FFFF"/>
                </a:solidFill>
                <a:latin typeface="Calibri"/>
                <a:ea typeface="Calibri"/>
                <a:cs typeface="Times New Roman"/>
              </a:rPr>
              <a:t> IUU</a:t>
            </a:r>
          </a:p>
        </p:txBody>
      </p:sp>
      <p:sp>
        <p:nvSpPr>
          <p:cNvPr id="40" name=" 47"/>
          <p:cNvSpPr>
            <a:spLocks/>
          </p:cNvSpPr>
          <p:nvPr/>
        </p:nvSpPr>
        <p:spPr bwMode="auto">
          <a:xfrm>
            <a:off x="5591754" y="1240152"/>
            <a:ext cx="1481347" cy="1074041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342900"/>
            <a:r>
              <a:rPr lang="en-US" sz="150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Dữ</a:t>
            </a:r>
            <a:r>
              <a:rPr lang="en-US" sz="15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liệu</a:t>
            </a:r>
            <a:r>
              <a:rPr lang="en-US" sz="15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giám</a:t>
            </a:r>
            <a:r>
              <a:rPr lang="en-US" sz="15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sát</a:t>
            </a:r>
            <a:r>
              <a:rPr lang="en-US" sz="15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hành</a:t>
            </a:r>
            <a:r>
              <a:rPr lang="en-US" sz="15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trình</a:t>
            </a:r>
            <a:r>
              <a:rPr lang="en-US" sz="15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 algn="ctr" defTabSz="342900"/>
            <a:r>
              <a:rPr lang="en-US" sz="135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(HỆ THỐNG VMS)</a:t>
            </a:r>
          </a:p>
        </p:txBody>
      </p:sp>
      <p:sp>
        <p:nvSpPr>
          <p:cNvPr id="41" name=" 47"/>
          <p:cNvSpPr>
            <a:spLocks/>
          </p:cNvSpPr>
          <p:nvPr/>
        </p:nvSpPr>
        <p:spPr bwMode="auto">
          <a:xfrm>
            <a:off x="8782575" y="1237466"/>
            <a:ext cx="1418605" cy="1095692"/>
          </a:xfrm>
          <a:prstGeom prst="rect">
            <a:avLst/>
          </a:pr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342900"/>
            <a:r>
              <a:rPr lang="en-US" sz="1350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Danh</a:t>
            </a:r>
            <a:r>
              <a:rPr lang="en-US" sz="135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sách</a:t>
            </a:r>
            <a:r>
              <a:rPr lang="en-US" sz="135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135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có</a:t>
            </a:r>
            <a:r>
              <a:rPr lang="en-US" sz="135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nguy</a:t>
            </a:r>
            <a:r>
              <a:rPr lang="en-US" sz="135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cơ</a:t>
            </a:r>
            <a:r>
              <a:rPr lang="en-US" sz="135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vi </a:t>
            </a:r>
            <a:r>
              <a:rPr lang="en-US" sz="1350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phạm</a:t>
            </a:r>
            <a:r>
              <a:rPr lang="en-US" sz="135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IUU</a:t>
            </a:r>
          </a:p>
          <a:p>
            <a:pPr defTabSz="342900"/>
            <a:endParaRPr lang="en-US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358">
            <a:off x="4584294" y="2359531"/>
            <a:ext cx="696796" cy="23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 47"/>
          <p:cNvSpPr>
            <a:spLocks/>
          </p:cNvSpPr>
          <p:nvPr/>
        </p:nvSpPr>
        <p:spPr bwMode="auto">
          <a:xfrm>
            <a:off x="2119938" y="4832332"/>
            <a:ext cx="1186671" cy="1278081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342900"/>
            <a:r>
              <a:rPr lang="en-US" sz="15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Không</a:t>
            </a:r>
            <a:r>
              <a:rPr lang="en-US" sz="15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vi </a:t>
            </a:r>
            <a:r>
              <a:rPr lang="en-US" sz="15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phạm</a:t>
            </a:r>
            <a:endParaRPr lang="en-US" sz="15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algn="ctr" defTabSz="342900"/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Trả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biên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bản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kiểm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tra</a:t>
            </a:r>
            <a:endParaRPr lang="en-US" sz="15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 47"/>
          <p:cNvSpPr>
            <a:spLocks/>
          </p:cNvSpPr>
          <p:nvPr/>
        </p:nvSpPr>
        <p:spPr bwMode="auto">
          <a:xfrm>
            <a:off x="3906132" y="1251764"/>
            <a:ext cx="1536824" cy="1073149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342900"/>
            <a:r>
              <a:rPr lang="en-US" sz="135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Cơ</a:t>
            </a:r>
            <a:r>
              <a:rPr lang="en-US" sz="135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sở</a:t>
            </a:r>
            <a:r>
              <a:rPr lang="en-US" sz="135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dữ</a:t>
            </a:r>
            <a:r>
              <a:rPr lang="en-US" sz="135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liệu</a:t>
            </a:r>
            <a:r>
              <a:rPr lang="en-US" sz="135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quản</a:t>
            </a:r>
            <a:r>
              <a:rPr lang="en-US" sz="135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lý</a:t>
            </a:r>
            <a:r>
              <a:rPr lang="en-US" sz="135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135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cá</a:t>
            </a:r>
            <a:endParaRPr lang="en-US" sz="135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 defTabSz="342900"/>
            <a:r>
              <a:rPr lang="en-US" sz="135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(VNFISHBASE)</a:t>
            </a:r>
          </a:p>
          <a:p>
            <a:pPr algn="ctr" defTabSz="342900"/>
            <a:endParaRPr lang="en-US" sz="135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0039" y="4473843"/>
            <a:ext cx="605832" cy="34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 47"/>
          <p:cNvSpPr>
            <a:spLocks/>
          </p:cNvSpPr>
          <p:nvPr/>
        </p:nvSpPr>
        <p:spPr bwMode="auto">
          <a:xfrm>
            <a:off x="8711451" y="2699024"/>
            <a:ext cx="1489728" cy="9744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342900"/>
            <a:r>
              <a:rPr lang="en-US" sz="135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135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n-US" sz="135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có</a:t>
            </a:r>
            <a:r>
              <a:rPr lang="en-US" sz="135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sản</a:t>
            </a:r>
            <a:r>
              <a:rPr lang="en-US" sz="135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lương</a:t>
            </a:r>
            <a:r>
              <a:rPr lang="en-US" sz="135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thực</a:t>
            </a:r>
            <a:r>
              <a:rPr lang="en-US" sz="135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tế</a:t>
            </a:r>
            <a:r>
              <a:rPr lang="en-US" sz="135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n-US" sz="135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vượt</a:t>
            </a:r>
            <a:r>
              <a:rPr lang="en-US" sz="135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20% so </a:t>
            </a:r>
            <a:r>
              <a:rPr lang="en-US" sz="135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slg</a:t>
            </a:r>
            <a:r>
              <a:rPr lang="en-US" sz="135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khai</a:t>
            </a:r>
            <a:r>
              <a:rPr lang="en-US" sz="135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báo</a:t>
            </a:r>
            <a:endParaRPr lang="en-US" sz="135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 defTabSz="342900"/>
            <a:endParaRPr lang="en-US" sz="135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58842">
            <a:off x="7590035" y="2445568"/>
            <a:ext cx="1192865" cy="19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760381" y="2236211"/>
            <a:ext cx="1508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14222" y="2333158"/>
            <a:ext cx="1508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63436" y="2301883"/>
            <a:ext cx="1508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269501" y="2460384"/>
            <a:ext cx="1508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75576" y="2359078"/>
            <a:ext cx="1508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791612" y="2884994"/>
            <a:ext cx="1508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195880" y="3035409"/>
            <a:ext cx="1508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99006" y="5331340"/>
            <a:ext cx="1508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907659" y="5321328"/>
            <a:ext cx="4200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10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91056" y="4410550"/>
            <a:ext cx="1508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89679" y="5295054"/>
            <a:ext cx="3653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11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616757" y="5271613"/>
            <a:ext cx="402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12</a:t>
            </a:r>
          </a:p>
        </p:txBody>
      </p:sp>
      <p:sp>
        <p:nvSpPr>
          <p:cNvPr id="42" name=" 3"/>
          <p:cNvSpPr>
            <a:spLocks/>
          </p:cNvSpPr>
          <p:nvPr/>
        </p:nvSpPr>
        <p:spPr bwMode="auto">
          <a:xfrm>
            <a:off x="345425" y="711797"/>
            <a:ext cx="6346425" cy="52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342900"/>
            <a:r>
              <a:rPr lang="en-US" sz="2400" b="1" dirty="0" smtClean="0">
                <a:latin typeface="Calibri"/>
                <a:ea typeface="Calibri"/>
                <a:cs typeface="Times New Roman"/>
              </a:rPr>
              <a:t>2.1. </a:t>
            </a:r>
            <a:r>
              <a:rPr lang="en-US" sz="2400" b="1" dirty="0" err="1">
                <a:latin typeface="Calibri"/>
                <a:ea typeface="Calibri"/>
                <a:cs typeface="Times New Roman"/>
              </a:rPr>
              <a:t>S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ơ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đồ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tổng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quát</a:t>
            </a:r>
            <a:endParaRPr lang="en-US" sz="24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 3"/>
          <p:cNvSpPr>
            <a:spLocks/>
          </p:cNvSpPr>
          <p:nvPr/>
        </p:nvSpPr>
        <p:spPr bwMode="auto">
          <a:xfrm>
            <a:off x="2119938" y="103834"/>
            <a:ext cx="6346425" cy="52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342900"/>
            <a:r>
              <a:rPr lang="en-US" sz="2400" b="1" dirty="0">
                <a:latin typeface="Calibri"/>
                <a:ea typeface="Calibri"/>
                <a:cs typeface="Times New Roman"/>
              </a:rPr>
              <a:t>2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. QUI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TRÌNH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KIỂM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TRA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TÀU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CÁ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VÀO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CẢNG</a:t>
            </a:r>
            <a:endParaRPr lang="en-US" sz="2400" b="1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342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26" grpId="0" animBg="1"/>
      <p:bldP spid="29" grpId="0" animBg="1"/>
      <p:bldP spid="39" grpId="0" animBg="1"/>
      <p:bldP spid="40" grpId="0" animBg="1"/>
      <p:bldP spid="41" grpId="0" animBg="1"/>
      <p:bldP spid="44" grpId="0" animBg="1"/>
      <p:bldP spid="46" grpId="0" animBg="1"/>
      <p:bldP spid="48" grpId="0" animBg="1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2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3"/>
          <p:cNvSpPr>
            <a:spLocks noGrp="1"/>
          </p:cNvSpPr>
          <p:nvPr>
            <p:ph type="title"/>
          </p:nvPr>
        </p:nvSpPr>
        <p:spPr bwMode="auto">
          <a:xfrm>
            <a:off x="346421" y="257549"/>
            <a:ext cx="1313329" cy="33308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342900"/>
            <a:r>
              <a:rPr lang="en-US" sz="2400" b="1" dirty="0" smtClean="0">
                <a:latin typeface="Calibri"/>
                <a:ea typeface="Calibri"/>
                <a:cs typeface="Times New Roman"/>
              </a:rPr>
              <a:t>2.2 </a:t>
            </a:r>
            <a:r>
              <a:rPr lang="en-US" sz="2400" b="1" dirty="0" err="1">
                <a:latin typeface="Calibri"/>
                <a:ea typeface="Calibri"/>
                <a:cs typeface="Times New Roman"/>
              </a:rPr>
              <a:t>C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ác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bước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thực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hiện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kiểm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tra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tàu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cá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vào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cảng</a:t>
            </a:r>
            <a:endParaRPr lang="en-US" sz="2400" b="1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065" y="176732"/>
            <a:ext cx="9523348" cy="64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6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126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2.3. </a:t>
            </a:r>
            <a:r>
              <a:rPr lang="en-US" sz="24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ội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kiểm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tra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tàu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cá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vào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cảng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047" y="1287096"/>
            <a:ext cx="10515600" cy="602530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 action="ppaction://hlinkfile"/>
              </a:rPr>
              <a:t>THEO </a:t>
            </a:r>
            <a:r>
              <a:rPr lang="en-US" sz="2400" dirty="0" err="1" smtClean="0">
                <a:hlinkClick r:id="rId2" action="ppaction://hlinkfile"/>
              </a:rPr>
              <a:t>MẪU</a:t>
            </a:r>
            <a:r>
              <a:rPr lang="en-US" sz="2400" dirty="0" smtClean="0">
                <a:hlinkClick r:id="rId2" action="ppaction://hlinkfile"/>
              </a:rPr>
              <a:t> 03, </a:t>
            </a:r>
            <a:r>
              <a:rPr lang="en-US" sz="2400" dirty="0" err="1" smtClean="0">
                <a:hlinkClick r:id="rId2" action="ppaction://hlinkfile"/>
              </a:rPr>
              <a:t>PHỤ</a:t>
            </a:r>
            <a:r>
              <a:rPr lang="en-US" sz="2400" dirty="0" smtClean="0">
                <a:hlinkClick r:id="rId2" action="ppaction://hlinkfile"/>
              </a:rPr>
              <a:t> </a:t>
            </a:r>
            <a:r>
              <a:rPr lang="en-US" sz="2400" dirty="0" err="1" smtClean="0">
                <a:hlinkClick r:id="rId2" action="ppaction://hlinkfile"/>
              </a:rPr>
              <a:t>LỤC</a:t>
            </a:r>
            <a:r>
              <a:rPr lang="en-US" sz="2400" dirty="0" smtClean="0">
                <a:hlinkClick r:id="rId2" action="ppaction://hlinkfile"/>
              </a:rPr>
              <a:t> II, </a:t>
            </a:r>
            <a:r>
              <a:rPr lang="en-US" sz="2400" dirty="0" err="1" smtClean="0">
                <a:hlinkClick r:id="rId2" action="ppaction://hlinkfile"/>
              </a:rPr>
              <a:t>THÔNG</a:t>
            </a:r>
            <a:r>
              <a:rPr lang="en-US" sz="2400" dirty="0" smtClean="0">
                <a:hlinkClick r:id="rId2" action="ppaction://hlinkfile"/>
              </a:rPr>
              <a:t> </a:t>
            </a:r>
            <a:r>
              <a:rPr lang="en-US" sz="2400" dirty="0" err="1" smtClean="0">
                <a:hlinkClick r:id="rId2" action="ppaction://hlinkfile"/>
              </a:rPr>
              <a:t>TƯ</a:t>
            </a:r>
            <a:r>
              <a:rPr lang="en-US" sz="2400" dirty="0" smtClean="0">
                <a:hlinkClick r:id="rId2" action="ppaction://hlinkfile"/>
              </a:rPr>
              <a:t> 21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904" y="2035622"/>
            <a:ext cx="8635495" cy="408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3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 47"/>
          <p:cNvSpPr>
            <a:spLocks/>
          </p:cNvSpPr>
          <p:nvPr/>
        </p:nvSpPr>
        <p:spPr bwMode="auto">
          <a:xfrm>
            <a:off x="8828656" y="4844314"/>
            <a:ext cx="1458344" cy="1278081"/>
          </a:xfrm>
          <a:prstGeom prst="rect">
            <a:avLst/>
          </a:prstGeom>
          <a:solidFill>
            <a:srgbClr val="FFC000"/>
          </a:solidFill>
          <a:ln w="28575">
            <a:solidFill>
              <a:srgbClr val="FF33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342900"/>
            <a:r>
              <a:rPr lang="en-US" sz="15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Vi </a:t>
            </a:r>
            <a:r>
              <a:rPr lang="en-US" sz="1500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phạm</a:t>
            </a:r>
            <a:endParaRPr lang="en-US" sz="15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defTabSz="342900">
              <a:buFontTx/>
              <a:buChar char="-"/>
            </a:pP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Không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cho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rời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cảng</a:t>
            </a:r>
            <a:endParaRPr lang="en-US" sz="15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defTabSz="342900">
              <a:buFontTx/>
              <a:buChar char="-"/>
            </a:pP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Lập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biên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bản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xử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phạt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vi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phạm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HC</a:t>
            </a:r>
          </a:p>
        </p:txBody>
      </p:sp>
      <p:sp>
        <p:nvSpPr>
          <p:cNvPr id="16" name=" 47"/>
          <p:cNvSpPr>
            <a:spLocks/>
          </p:cNvSpPr>
          <p:nvPr/>
        </p:nvSpPr>
        <p:spPr bwMode="auto">
          <a:xfrm>
            <a:off x="4860652" y="2751264"/>
            <a:ext cx="3555065" cy="1562468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342900"/>
            <a:r>
              <a:rPr lang="en-US" sz="16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Văn</a:t>
            </a:r>
            <a:r>
              <a:rPr lang="en-US" sz="16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phòng</a:t>
            </a:r>
            <a:r>
              <a:rPr lang="en-US" sz="16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IUU</a:t>
            </a:r>
          </a:p>
          <a:p>
            <a:pPr defTabSz="342900"/>
            <a:r>
              <a:rPr lang="en-US" sz="15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- 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Tiếp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nhận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thông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tin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rời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cảng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 defTabSz="342900"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Kiểm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tra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thông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tin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của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với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dữ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liệu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. </a:t>
            </a:r>
          </a:p>
          <a:p>
            <a:pPr defTabSz="342900"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Xác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định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phải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kiểm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tra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(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theo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tỷ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lệ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%,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các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có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dấu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hiệu</a:t>
            </a: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VP)</a:t>
            </a:r>
          </a:p>
          <a:p>
            <a:pPr marL="257175" indent="-257175" defTabSz="342900">
              <a:buFontTx/>
              <a:buChar char="-"/>
            </a:pPr>
            <a:endParaRPr lang="en-US" sz="15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 47"/>
          <p:cNvSpPr>
            <a:spLocks/>
          </p:cNvSpPr>
          <p:nvPr/>
        </p:nvSpPr>
        <p:spPr bwMode="auto">
          <a:xfrm>
            <a:off x="4857070" y="4844313"/>
            <a:ext cx="3523417" cy="141607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342900"/>
            <a:r>
              <a:rPr lang="en-US" sz="16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Kiểm</a:t>
            </a:r>
            <a:r>
              <a:rPr lang="en-US" sz="16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tra</a:t>
            </a:r>
            <a:r>
              <a:rPr lang="en-US" sz="16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16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 defTabSz="342900">
              <a:buFontTx/>
              <a:buChar char="-"/>
            </a:pP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Hồ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sơ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: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Đăng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Ký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;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đăng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kiểm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; GP KTTS,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đã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nộp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NK;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chứng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chỉ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TT,MT,TM;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sổ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DB TV</a:t>
            </a:r>
          </a:p>
          <a:p>
            <a:pPr defTabSz="342900">
              <a:buFontTx/>
              <a:buChar char="-"/>
            </a:pP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Thực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tế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: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Thiết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bị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VMS;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Đánh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dấu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;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Thuyền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viên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;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Ngư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cụ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…</a:t>
            </a:r>
          </a:p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-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Lập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biên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bản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kiểm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tra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(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mẫu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04. PLII)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717" y="5532601"/>
            <a:ext cx="449875" cy="31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 47"/>
          <p:cNvSpPr>
            <a:spLocks/>
          </p:cNvSpPr>
          <p:nvPr/>
        </p:nvSpPr>
        <p:spPr bwMode="auto">
          <a:xfrm>
            <a:off x="2382259" y="1270157"/>
            <a:ext cx="1250514" cy="105723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342900"/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21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cá</a:t>
            </a:r>
            <a:endParaRPr lang="en-US" sz="2100" b="1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algn="ctr" defTabSz="342900"/>
            <a:r>
              <a:rPr lang="en-US" sz="21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Thông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báo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rời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cảng</a:t>
            </a:r>
            <a:endParaRPr lang="en-US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43926" y="2505844"/>
            <a:ext cx="593221" cy="19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69976" y="5538847"/>
            <a:ext cx="696787" cy="23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86" y="3642357"/>
            <a:ext cx="1042511" cy="17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 47"/>
          <p:cNvSpPr>
            <a:spLocks/>
          </p:cNvSpPr>
          <p:nvPr/>
        </p:nvSpPr>
        <p:spPr bwMode="auto">
          <a:xfrm>
            <a:off x="2367039" y="2840879"/>
            <a:ext cx="1525096" cy="150422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342900"/>
            <a:r>
              <a:rPr lang="en-US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Trưc</a:t>
            </a:r>
            <a:r>
              <a:rPr lang="en-US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ban </a:t>
            </a:r>
            <a:r>
              <a:rPr lang="en-US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cảng</a:t>
            </a:r>
            <a:r>
              <a:rPr lang="en-US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 defTabSz="342900">
              <a:buFontTx/>
              <a:buChar char="-"/>
            </a:pP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Tiếp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nhận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thông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tin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rời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cảng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, </a:t>
            </a:r>
          </a:p>
          <a:p>
            <a:pPr defTabSz="342900">
              <a:buFontTx/>
              <a:buChar char="-"/>
            </a:pP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Vào</a:t>
            </a:r>
            <a:r>
              <a:rPr lang="en-US" sz="135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sổ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Thông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báo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cho</a:t>
            </a:r>
            <a:r>
              <a:rPr lang="en-US" sz="15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VP IUU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73795" y="2471090"/>
            <a:ext cx="415540" cy="2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 50"/>
          <p:cNvSpPr>
            <a:spLocks/>
          </p:cNvSpPr>
          <p:nvPr/>
        </p:nvSpPr>
        <p:spPr bwMode="auto">
          <a:xfrm>
            <a:off x="6210402" y="1262198"/>
            <a:ext cx="1260271" cy="106173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342900"/>
            <a:r>
              <a:rPr lang="en-US" sz="15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Cơ</a:t>
            </a:r>
            <a:r>
              <a:rPr lang="en-US" sz="15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sở</a:t>
            </a:r>
            <a:r>
              <a:rPr lang="en-US" sz="15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dữ</a:t>
            </a:r>
            <a:r>
              <a:rPr lang="en-US" sz="15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liệu</a:t>
            </a:r>
            <a:r>
              <a:rPr lang="en-US" sz="15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15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vào</a:t>
            </a:r>
            <a:r>
              <a:rPr lang="en-US" sz="15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cảng</a:t>
            </a:r>
            <a:r>
              <a:rPr lang="en-US" sz="15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của</a:t>
            </a:r>
            <a:r>
              <a:rPr lang="en-US" sz="15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Cảng</a:t>
            </a:r>
            <a:r>
              <a:rPr lang="en-US" sz="15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5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cá</a:t>
            </a:r>
            <a:endParaRPr lang="en-US" sz="1500" b="1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1" name=" 47"/>
          <p:cNvSpPr>
            <a:spLocks/>
          </p:cNvSpPr>
          <p:nvPr/>
        </p:nvSpPr>
        <p:spPr bwMode="auto">
          <a:xfrm>
            <a:off x="7926074" y="1270156"/>
            <a:ext cx="1369586" cy="1063554"/>
          </a:xfrm>
          <a:prstGeom prst="rect">
            <a:avLst/>
          </a:pr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342900"/>
            <a:r>
              <a:rPr lang="en-US" sz="1600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Danh</a:t>
            </a:r>
            <a:r>
              <a:rPr lang="en-US" sz="16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sách</a:t>
            </a:r>
            <a:r>
              <a:rPr lang="en-US" sz="16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16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có</a:t>
            </a:r>
            <a:r>
              <a:rPr lang="en-US" sz="16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nguy</a:t>
            </a:r>
            <a:r>
              <a:rPr lang="en-US" sz="16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cơ</a:t>
            </a:r>
            <a:r>
              <a:rPr lang="en-US" sz="16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vi </a:t>
            </a:r>
            <a:r>
              <a:rPr lang="en-US" sz="1600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phạm</a:t>
            </a:r>
            <a:r>
              <a:rPr lang="en-US" sz="1600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IUU</a:t>
            </a:r>
          </a:p>
          <a:p>
            <a:pPr defTabSz="342900"/>
            <a:endParaRPr lang="en-US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358">
            <a:off x="4553612" y="2455716"/>
            <a:ext cx="996044" cy="22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 47"/>
          <p:cNvSpPr>
            <a:spLocks/>
          </p:cNvSpPr>
          <p:nvPr/>
        </p:nvSpPr>
        <p:spPr bwMode="auto">
          <a:xfrm>
            <a:off x="2388599" y="4822042"/>
            <a:ext cx="1760117" cy="1278081"/>
          </a:xfrm>
          <a:prstGeom prst="rect">
            <a:avLst/>
          </a:pr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342900"/>
            <a:r>
              <a:rPr lang="en-US" sz="15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Không</a:t>
            </a:r>
            <a:r>
              <a:rPr lang="en-US" sz="15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vi </a:t>
            </a:r>
            <a:r>
              <a:rPr lang="en-US" sz="15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phạm</a:t>
            </a:r>
            <a:endParaRPr lang="en-US" sz="15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algn="ctr" defTabSz="342900"/>
            <a:r>
              <a:rPr lang="en-US" sz="1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Cho </a:t>
            </a:r>
            <a:r>
              <a:rPr lang="en-US" sz="14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phép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rời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cảng</a:t>
            </a:r>
            <a:endParaRPr lang="en-US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defTabSz="342900"/>
            <a:r>
              <a:rPr lang="en-US" sz="1400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- </a:t>
            </a:r>
            <a:r>
              <a:rPr lang="en-US" sz="1400" i="1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Xác</a:t>
            </a:r>
            <a:r>
              <a:rPr lang="en-US" sz="1400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nhận</a:t>
            </a:r>
            <a:r>
              <a:rPr lang="en-US" sz="1400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vào</a:t>
            </a:r>
            <a:r>
              <a:rPr lang="en-US" sz="1400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sổ</a:t>
            </a:r>
            <a:r>
              <a:rPr lang="en-US" sz="1400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Danh</a:t>
            </a:r>
            <a:r>
              <a:rPr lang="en-US" sz="1400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bạ</a:t>
            </a:r>
            <a:r>
              <a:rPr lang="en-US" sz="1400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thuyền</a:t>
            </a:r>
            <a:r>
              <a:rPr lang="en-US" sz="1400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viên</a:t>
            </a:r>
            <a:r>
              <a:rPr lang="en-US" sz="1400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 defTabSz="342900"/>
            <a:r>
              <a:rPr lang="en-US" sz="1400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 </a:t>
            </a:r>
            <a:r>
              <a:rPr lang="en-US" sz="1400" i="1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Ghi</a:t>
            </a:r>
            <a:r>
              <a:rPr lang="en-US" sz="1400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chép</a:t>
            </a:r>
            <a:r>
              <a:rPr lang="en-US" sz="1400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en-US" sz="1400" i="1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lưu</a:t>
            </a:r>
            <a:r>
              <a:rPr lang="en-US" sz="1400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sổ</a:t>
            </a:r>
            <a:endParaRPr lang="en-US" sz="1400" i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 47"/>
          <p:cNvSpPr>
            <a:spLocks/>
          </p:cNvSpPr>
          <p:nvPr/>
        </p:nvSpPr>
        <p:spPr bwMode="auto">
          <a:xfrm>
            <a:off x="4148715" y="1262198"/>
            <a:ext cx="1536824" cy="1073149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342900"/>
            <a:r>
              <a:rPr lang="en-US" sz="16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Cơ</a:t>
            </a:r>
            <a:r>
              <a:rPr lang="en-US" sz="16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sở</a:t>
            </a:r>
            <a:r>
              <a:rPr lang="en-US" sz="16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dữ</a:t>
            </a:r>
            <a:r>
              <a:rPr lang="en-US" sz="16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liệu</a:t>
            </a:r>
            <a:r>
              <a:rPr lang="en-US" sz="16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quản</a:t>
            </a:r>
            <a:r>
              <a:rPr lang="en-US" sz="16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lý</a:t>
            </a:r>
            <a:r>
              <a:rPr lang="en-US" sz="16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tàu</a:t>
            </a:r>
            <a:r>
              <a:rPr lang="en-US" sz="16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cá</a:t>
            </a:r>
            <a:endParaRPr lang="en-US" sz="1600" b="1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algn="ctr" defTabSz="342900"/>
            <a:r>
              <a:rPr lang="en-US" sz="1600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(VNFISHBASE)</a:t>
            </a:r>
          </a:p>
          <a:p>
            <a:pPr algn="ctr" defTabSz="342900"/>
            <a:endParaRPr lang="en-US" sz="135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89416" y="4463735"/>
            <a:ext cx="605832" cy="34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3786">
            <a:off x="7612981" y="2546222"/>
            <a:ext cx="920959" cy="14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899367" y="2378200"/>
            <a:ext cx="1508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67935" y="2376364"/>
            <a:ext cx="1508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5065" y="2393557"/>
            <a:ext cx="1508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75576" y="2359078"/>
            <a:ext cx="1508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47119" y="3232416"/>
            <a:ext cx="1508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06721" y="5280110"/>
            <a:ext cx="1508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67316" y="4428981"/>
            <a:ext cx="1508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439532" y="5344926"/>
            <a:ext cx="3653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Calibri"/>
              </a:rPr>
              <a:t>8</a:t>
            </a:r>
          </a:p>
        </p:txBody>
      </p:sp>
      <p:sp>
        <p:nvSpPr>
          <p:cNvPr id="28" name=" 3"/>
          <p:cNvSpPr>
            <a:spLocks/>
          </p:cNvSpPr>
          <p:nvPr/>
        </p:nvSpPr>
        <p:spPr bwMode="auto">
          <a:xfrm>
            <a:off x="243019" y="230599"/>
            <a:ext cx="6779507" cy="52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342900"/>
            <a:r>
              <a:rPr lang="en-US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QUI 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TRÌNH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KIỂM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TRA</a:t>
            </a:r>
            <a:r>
              <a:rPr lang="en-US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TÀU</a:t>
            </a:r>
            <a:r>
              <a:rPr lang="en-US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CÁ</a:t>
            </a:r>
            <a:r>
              <a:rPr lang="en-US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RỜI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CẢNG</a:t>
            </a:r>
            <a:endParaRPr lang="en-US" sz="2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2" name=" 3"/>
          <p:cNvSpPr>
            <a:spLocks/>
          </p:cNvSpPr>
          <p:nvPr/>
        </p:nvSpPr>
        <p:spPr bwMode="auto">
          <a:xfrm>
            <a:off x="161011" y="759488"/>
            <a:ext cx="6779507" cy="52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342900"/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3.1. 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Sơ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đồ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tổng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quát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81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  <p:bldP spid="26" grpId="0" animBg="1"/>
      <p:bldP spid="29" grpId="0" animBg="1"/>
      <p:bldP spid="39" grpId="0" animBg="1"/>
      <p:bldP spid="41" grpId="0" animBg="1"/>
      <p:bldP spid="44" grpId="0" animBg="1"/>
      <p:bldP spid="46" grpId="0" animBg="1"/>
      <p:bldP spid="50" grpId="0"/>
      <p:bldP spid="51" grpId="0"/>
      <p:bldP spid="53" grpId="0"/>
      <p:bldP spid="55" grpId="0"/>
      <p:bldP spid="56" grpId="0"/>
      <p:bldP spid="58" grpId="0"/>
      <p:bldP spid="6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3"/>
          <p:cNvSpPr>
            <a:spLocks noGrp="1"/>
          </p:cNvSpPr>
          <p:nvPr>
            <p:ph type="title"/>
          </p:nvPr>
        </p:nvSpPr>
        <p:spPr bwMode="auto">
          <a:xfrm>
            <a:off x="192741" y="972163"/>
            <a:ext cx="1198069" cy="37227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342900"/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3.2. </a:t>
            </a:r>
            <a:r>
              <a:rPr lang="en-US" sz="24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ác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bước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kiểm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tra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tàu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cá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rời</a:t>
            </a:r>
            <a:r>
              <a:rPr lang="en-US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cảng</a:t>
            </a:r>
            <a:endParaRPr lang="en-US" sz="2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609" y="39330"/>
            <a:ext cx="8638781" cy="67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0" y="332022"/>
            <a:ext cx="10515600" cy="67222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3.3.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ội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363" y="1250938"/>
            <a:ext cx="10515600" cy="7024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 action="ppaction://hlinkfile"/>
              </a:rPr>
              <a:t>THEO </a:t>
            </a:r>
            <a:r>
              <a:rPr lang="en-US" sz="2400" dirty="0" err="1" smtClean="0">
                <a:hlinkClick r:id="rId2" action="ppaction://hlinkfile"/>
              </a:rPr>
              <a:t>MẪU</a:t>
            </a:r>
            <a:r>
              <a:rPr lang="en-US" sz="2400" dirty="0" smtClean="0">
                <a:hlinkClick r:id="rId2" action="ppaction://hlinkfile"/>
              </a:rPr>
              <a:t> </a:t>
            </a:r>
            <a:r>
              <a:rPr lang="en-US" sz="2400" dirty="0" err="1" smtClean="0">
                <a:hlinkClick r:id="rId2" action="ppaction://hlinkfile"/>
              </a:rPr>
              <a:t>SỐ</a:t>
            </a:r>
            <a:r>
              <a:rPr lang="en-US" sz="2400" dirty="0" smtClean="0">
                <a:hlinkClick r:id="rId2" action="ppaction://hlinkfile"/>
              </a:rPr>
              <a:t> 04 PL VII, TT 01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009" y="2138584"/>
            <a:ext cx="8006763" cy="41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580</Words>
  <Application>Microsoft Office PowerPoint</Application>
  <PresentationFormat>Widescreen</PresentationFormat>
  <Paragraphs>101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NỘI DUNG </vt:lpstr>
      <vt:lpstr>1. NGUYÊN TẮC KIỂM TRA </vt:lpstr>
      <vt:lpstr>PowerPoint Presentation</vt:lpstr>
      <vt:lpstr>2.2 Các bước thực hiện kiểm tra tàu cá vào cảng</vt:lpstr>
      <vt:lpstr>2.3. Nội dung kiểm tra tàu cá vào cảng</vt:lpstr>
      <vt:lpstr>PowerPoint Presentation</vt:lpstr>
      <vt:lpstr>3.2. Các bước kiểm tra tàu cá rời cảng</vt:lpstr>
      <vt:lpstr>3.3. Nội dung kiểm tra tàu rời cảng</vt:lpstr>
      <vt:lpstr>TRÂN TRỌNG CÁM ƠN!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VDH</dc:creator>
  <cp:lastModifiedBy>VDH</cp:lastModifiedBy>
  <cp:revision>12</cp:revision>
  <dcterms:created xsi:type="dcterms:W3CDTF">2022-09-20T08:30:52Z</dcterms:created>
  <dcterms:modified xsi:type="dcterms:W3CDTF">2023-02-25T09:39:48Z</dcterms:modified>
</cp:coreProperties>
</file>